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12192000"/>
  <p:defaultTextStyle>
    <a:defPPr>
      <a:defRPr lang="es-MX"/>
    </a:defPPr>
    <a:lvl1pPr marL="0" algn="l" defTabSz="914400">
      <a:defRPr sz="1800">
        <a:solidFill>
          <a:schemeClr val="tx1"/>
        </a:solidFill>
        <a:latin typeface="+mn-lt"/>
        <a:ea typeface="+mn-ea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de 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Subtítulo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ítulo y texto vertic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texto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ítulo vertical y text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vertica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texto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ítulo y objeto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Encabezado de secció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texto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os objeto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contenido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8" name="Marcador de pie de página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9" name="Marcador de número de diapositiva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ció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texto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contenido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texto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8" name="Marcador de contenido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9" name="Marcador de fecha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10" name="Marcador de pie de página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11" name="Marcador de número de diapositiva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el 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fecha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6" name="Marcador de pie de página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7" name="Marcador de número de diapositiva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En blanc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fecha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5" name="Marcador de pie de página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6" name="Marcador de número de diapositiva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ido con 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texto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8" name="Marcador de pie de página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9" name="Marcador de número de diapositiva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n con 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posición de imagen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s-MX"/>
          </a:p>
        </p:txBody>
      </p:sp>
      <p:sp>
        <p:nvSpPr>
          <p:cNvPr id="6" name="Marcador de texto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8" name="Marcador de pie de página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9" name="Marcador de número de diapositiva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5" name="Marcador de texto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defRPr/>
            </a:pPr>
            <a:r>
              <a:rPr lang="es-ES"/>
              <a:t>Editar los estilos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fecha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734802E-D599-EB4F-8EBA-992C9EEDD7B2}" type="datetimeFigureOut">
              <a:t>20/01/20</a:t>
            </a:fld>
            <a:endParaRPr lang="es-MX"/>
          </a:p>
        </p:txBody>
      </p:sp>
      <p:sp>
        <p:nvSpPr>
          <p:cNvPr id="7" name="Marcador de pie de página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Marcador de número de diapositiva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E8E1712-A547-3745-908A-66A83F3B9078}" type="slidenum">
              <a:t>‹Nº›</a:t>
            </a:fld>
            <a:endParaRPr lang="es-MX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MX"/>
      </a:defPPr>
      <a:lvl1pPr marL="0" algn="l" defTabSz="914400">
        <a:defRPr sz="1800">
          <a:solidFill>
            <a:schemeClr val="tx1"/>
          </a:solidFill>
          <a:latin typeface="+mn-lt"/>
          <a:ea typeface="+mn-ea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elena.gomez@iimas.unam.mx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AdjustHandles="0" noChangeArrowheads="0"/>
          </p:cNvSpPr>
          <p:nvPr isPhoto="0" userDrawn="0"/>
        </p:nvSpPr>
        <p:spPr bwMode="auto">
          <a:xfrm>
            <a:off x="1523998" y="2674800"/>
            <a:ext cx="9144000" cy="110170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r>
              <a:rPr lang="es-MX" b="1"/>
              <a:t>Taller de influencia y centralidad en redes</a:t>
            </a:r>
            <a:endParaRPr lang="es-ES" b="1"/>
          </a:p>
        </p:txBody>
      </p:sp>
      <p:sp>
        <p:nvSpPr>
          <p:cNvPr id="5" name="CuadroTexto 4" hidden="0"/>
          <p:cNvSpPr>
            <a:spLocks noAdjustHandles="0" noChangeArrowheads="0"/>
          </p:cNvSpPr>
          <p:nvPr isPhoto="0" userDrawn="0"/>
        </p:nvSpPr>
        <p:spPr bwMode="auto">
          <a:xfrm>
            <a:off x="4045274" y="4773888"/>
            <a:ext cx="4104833" cy="64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s-MX"/>
              <a:t>Mtro. Alejandro Esteban Pimentel Alarcón</a:t>
            </a:r>
            <a:endParaRPr/>
          </a:p>
          <a:p>
            <a:pPr algn="ctr">
              <a:defRPr/>
            </a:pPr>
            <a:r>
              <a:rPr lang="es-MX" u="sng">
                <a:solidFill>
                  <a:schemeClr val="hlink"/>
                </a:solidFill>
                <a:hlinkClick r:id="rId2" tooltip=""/>
              </a:rPr>
              <a:t>apimentela@iingen.unam.mx</a:t>
            </a:r>
            <a:endParaRPr lang="es-MX"/>
          </a:p>
        </p:txBody>
      </p:sp>
      <p:pic>
        <p:nvPicPr>
          <p:cNvPr id="6" name="Gráfico 5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58437" y="222986"/>
            <a:ext cx="1639374" cy="1639374"/>
          </a:xfrm>
          <a:prstGeom prst="rect">
            <a:avLst/>
          </a:prstGeom>
        </p:spPr>
      </p:pic>
      <p:sp>
        <p:nvSpPr>
          <p:cNvPr id="7" name="Rectángulo 1" hidden="0"/>
          <p:cNvSpPr/>
          <p:nvPr isPhoto="0" userDrawn="0"/>
        </p:nvSpPr>
        <p:spPr bwMode="auto">
          <a:xfrm>
            <a:off x="0" y="6260231"/>
            <a:ext cx="8044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MX" sz="1200"/>
              <a:t>*Taller basado en:</a:t>
            </a:r>
            <a:endParaRPr/>
          </a:p>
          <a:p>
            <a:pPr>
              <a:defRPr/>
            </a:pPr>
            <a:r>
              <a:rPr lang="es-MX" sz="1200"/>
              <a:t>Curso Applied Machine Learning in Python (Universidad de Michigan)</a:t>
            </a:r>
            <a:endParaRPr/>
          </a:p>
          <a:p>
            <a:pPr>
              <a:defRPr/>
            </a:pPr>
            <a:r>
              <a:rPr lang="es-MX" sz="1200"/>
              <a:t>Graph Analysis and visualization: Discovering Business Opportunity in Linked Data. Richard Brath and David Jonker</a:t>
            </a:r>
            <a:endParaRPr/>
          </a:p>
          <a:p>
            <a:pPr>
              <a:defRPr/>
            </a:pPr>
            <a:endParaRPr lang="es-MX" sz="1200"/>
          </a:p>
        </p:txBody>
      </p:sp>
      <p:pic>
        <p:nvPicPr>
          <p:cNvPr id="8" name="Imagen 2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483963" y="196553"/>
            <a:ext cx="5224072" cy="2176697"/>
          </a:xfrm>
          <a:prstGeom prst="rect">
            <a:avLst/>
          </a:prstGeom>
        </p:spPr>
      </p:pic>
      <p:pic>
        <p:nvPicPr>
          <p:cNvPr id="9" name="Imagen 10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0117450" y="335491"/>
            <a:ext cx="2074550" cy="1526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947987" y="1580521"/>
            <a:ext cx="6296024" cy="4362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7086" y="2198075"/>
            <a:ext cx="10401300" cy="3352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b="1"/>
              <a:t>CENTRALIDAD DE CERCANÍA</a:t>
            </a:r>
            <a:endParaRPr b="1"/>
          </a:p>
        </p:txBody>
      </p:sp>
      <p:sp>
        <p:nvSpPr>
          <p:cNvPr id="5" name="Marcador de texto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026" y="1361911"/>
            <a:ext cx="8159769" cy="478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no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94367" y="1690687"/>
            <a:ext cx="10734674" cy="456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no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166674"/>
            <a:ext cx="12220573" cy="358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530210" y="883948"/>
            <a:ext cx="4335022" cy="4947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3818" y="1768928"/>
            <a:ext cx="11268074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-50755" y="1379306"/>
            <a:ext cx="12293512" cy="5493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b="1"/>
              <a:t>CENTRALIDAD INTERMEDIA</a:t>
            </a:r>
            <a:endParaRPr b="1"/>
          </a:p>
        </p:txBody>
      </p:sp>
      <p:sp>
        <p:nvSpPr>
          <p:cNvPr id="5" name="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MX" b="1"/>
              <a:t>Centralidad de una red</a:t>
            </a:r>
            <a:endParaRPr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245288" cy="4351338"/>
          </a:xfrm>
        </p:spPr>
        <p:txBody>
          <a:bodyPr/>
          <a:lstStyle/>
          <a:p>
            <a:pPr>
              <a:defRPr/>
            </a:pPr>
            <a:r>
              <a:rPr lang="es-ES_tradnl"/>
              <a:t>Identificar los nodos más importantes de un grafo</a:t>
            </a:r>
            <a:endParaRPr lang="es-ES_tradnl"/>
          </a:p>
          <a:p>
            <a:pPr lvl="1">
              <a:defRPr/>
            </a:pPr>
            <a:r>
              <a:rPr lang="es-ES_tradnl"/>
              <a:t>"Influencers"</a:t>
            </a:r>
            <a:endParaRPr lang="es-ES_tradnl"/>
          </a:p>
          <a:p>
            <a:pPr lvl="1">
              <a:defRPr/>
            </a:pPr>
            <a:r>
              <a:rPr lang="es-ES_tradnl"/>
              <a:t>Puntos de falla</a:t>
            </a:r>
            <a:endParaRPr lang="es-ES_tradnl"/>
          </a:p>
          <a:p>
            <a:pPr lvl="1">
              <a:defRPr/>
            </a:pPr>
            <a:r>
              <a:rPr lang="es-ES_tradnl"/>
              <a:t>Páginas relevantes</a:t>
            </a:r>
            <a:endParaRPr lang="es-ES_tradnl"/>
          </a:p>
          <a:p>
            <a:pPr lvl="0">
              <a:defRPr/>
            </a:pPr>
            <a:endParaRPr lang="es-ES_tradnl"/>
          </a:p>
          <a:p>
            <a:pPr marL="0" indent="0">
              <a:buNone/>
              <a:defRPr/>
            </a:pPr>
            <a:endParaRPr lang="es-ES_tradnl"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763845" y="1587008"/>
            <a:ext cx="4589953" cy="4589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026" y="1361911"/>
            <a:ext cx="8159769" cy="4780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11758" y="1297911"/>
            <a:ext cx="10753724" cy="4210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Normalización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0562" y="1999203"/>
            <a:ext cx="10810874" cy="3733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115137"/>
            <a:ext cx="11839573" cy="670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b="1"/>
              <a:t>PAGE RANK</a:t>
            </a:r>
            <a:endParaRPr b="1"/>
          </a:p>
        </p:txBody>
      </p:sp>
      <p:sp>
        <p:nvSpPr>
          <p:cNvPr id="5" name="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158351" y="559000"/>
            <a:ext cx="7919188" cy="5864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Amortiguamiento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908571" y="1690687"/>
            <a:ext cx="4374856" cy="4344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31565" y="711758"/>
            <a:ext cx="9867899" cy="5524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8" y="1709736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b="1"/>
              <a:t>HUBS y AUTORIDADES</a:t>
            </a:r>
            <a:endParaRPr b="1"/>
          </a:p>
        </p:txBody>
      </p:sp>
      <p:sp>
        <p:nvSpPr>
          <p:cNvPr id="5" name="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8" y="4589461"/>
            <a:ext cx="10515600" cy="150018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298102" y="623241"/>
            <a:ext cx="5821207" cy="5504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MX" b="1"/>
              <a:t>Medidas de centralidad</a:t>
            </a:r>
            <a:endParaRPr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475563" cy="4351338"/>
          </a:xfrm>
        </p:spPr>
        <p:txBody>
          <a:bodyPr/>
          <a:lstStyle/>
          <a:p>
            <a:pPr>
              <a:defRPr/>
            </a:pPr>
            <a:r>
              <a:rPr/>
              <a:t>Centralidad de grado</a:t>
            </a:r>
            <a:endParaRPr/>
          </a:p>
          <a:p>
            <a:pPr>
              <a:defRPr/>
            </a:pPr>
            <a:r>
              <a:rPr/>
              <a:t>Centralidad de cercanía</a:t>
            </a:r>
            <a:endParaRPr/>
          </a:p>
          <a:p>
            <a:pPr>
              <a:defRPr/>
            </a:pPr>
            <a:r>
              <a:rPr/>
              <a:t>Centralidad intermedia</a:t>
            </a:r>
            <a:endParaRPr/>
          </a:p>
          <a:p>
            <a:pPr>
              <a:defRPr/>
            </a:pPr>
            <a:r>
              <a:rPr/>
              <a:t>Page Rank</a:t>
            </a:r>
            <a:endParaRPr/>
          </a:p>
          <a:p>
            <a:pPr>
              <a:defRPr/>
            </a:pPr>
            <a:r>
              <a:rPr/>
              <a:t>Hubs y Autoridades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763845" y="1587008"/>
            <a:ext cx="4589952" cy="4589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25768" y="62802"/>
            <a:ext cx="10086975" cy="671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LIBRERÍAS</a:t>
            </a:r>
            <a:endParaRPr b="1"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Centralidad de grado:</a:t>
            </a:r>
            <a:endParaRPr/>
          </a:p>
          <a:p>
            <a:pPr marL="400050" lvl="1" indent="0">
              <a:buNone/>
              <a:defRPr/>
            </a:pPr>
            <a:r>
              <a:rPr>
                <a:latin typeface="Courier New"/>
                <a:ea typeface="Courier New"/>
              </a:rPr>
              <a:t>C = nx.degree_centrality(G)</a:t>
            </a:r>
            <a:endParaRPr>
              <a:latin typeface="Courier New"/>
              <a:ea typeface="Courier New"/>
            </a:endParaRPr>
          </a:p>
          <a:p>
            <a:pPr marL="400050" lvl="1" indent="0">
              <a:buNone/>
              <a:defRPr/>
            </a:pPr>
            <a:r>
              <a:rPr>
                <a:latin typeface="Courier New"/>
                <a:ea typeface="Courier New"/>
              </a:rPr>
              <a:t>Cin = nx.in_degree_centrality(G)</a:t>
            </a:r>
            <a:endParaRPr>
              <a:latin typeface="Courier New"/>
              <a:ea typeface="Courier New"/>
            </a:endParaRPr>
          </a:p>
          <a:p>
            <a:pPr marL="400050" lvl="1" indent="0">
              <a:buNone/>
              <a:defRPr/>
            </a:pPr>
            <a:r>
              <a:rPr>
                <a:latin typeface="Courier New"/>
                <a:ea typeface="Courier New"/>
              </a:rPr>
              <a:t>Cout = nx.out_degree_centrality(G)</a:t>
            </a:r>
            <a:endParaRPr>
              <a:latin typeface="Courier New"/>
              <a:ea typeface="Courier New"/>
            </a:endParaRPr>
          </a:p>
          <a:p>
            <a:pPr marL="0" lvl="0" indent="0">
              <a:buNone/>
              <a:defRPr/>
            </a:pPr>
            <a:endParaRPr/>
          </a:p>
          <a:p>
            <a:pPr lvl="0">
              <a:defRPr/>
            </a:pPr>
            <a:r>
              <a:rPr/>
              <a:t>Centralidad de Cercanía:</a:t>
            </a:r>
            <a:endParaRPr/>
          </a:p>
          <a:p>
            <a:pPr marL="457200" lvl="1" indent="0">
              <a:buNone/>
              <a:defRPr/>
            </a:pPr>
            <a:r>
              <a:rPr>
                <a:latin typeface="Courier New"/>
                <a:ea typeface="Courier New"/>
              </a:rPr>
              <a:t>C = nx.clossness_centrality(G)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LIBRERÍAS</a:t>
            </a:r>
            <a:endParaRPr b="1"/>
          </a:p>
        </p:txBody>
      </p:sp>
      <p:sp>
        <p:nvSpPr>
          <p:cNvPr id="5" name="Marcador de contenido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Centralidad Intermedia:</a:t>
            </a:r>
            <a:endParaRPr/>
          </a:p>
          <a:p>
            <a:pPr marL="457200" lvl="1" indent="0">
              <a:buNone/>
              <a:defRPr/>
            </a:pPr>
            <a:r>
              <a:rPr>
                <a:latin typeface="Courier New"/>
                <a:ea typeface="Courier New"/>
              </a:rPr>
              <a:t>C = nx.betweenness_centrality(G)</a:t>
            </a:r>
            <a:endParaRPr>
              <a:latin typeface="Courier New"/>
              <a:ea typeface="Courier New"/>
            </a:endParaRPr>
          </a:p>
          <a:p>
            <a:pPr marL="0" lvl="0" indent="0">
              <a:buNone/>
              <a:defRPr/>
            </a:pPr>
            <a:endParaRPr/>
          </a:p>
          <a:p>
            <a:pPr lvl="0">
              <a:defRPr/>
            </a:pPr>
            <a:r>
              <a:rPr/>
              <a:t>Page Rank:</a:t>
            </a:r>
            <a:endParaRPr/>
          </a:p>
          <a:p>
            <a:pPr marL="457200" lvl="1" indent="0">
              <a:buNone/>
              <a:defRPr/>
            </a:pPr>
            <a:r>
              <a:rPr>
                <a:latin typeface="Courier New"/>
                <a:ea typeface="Courier New"/>
              </a:rPr>
              <a:t>PR = nx.pagerank(G,alpha=0.85)</a:t>
            </a:r>
            <a:endParaRPr>
              <a:latin typeface="Courier New"/>
              <a:ea typeface="Courier New"/>
            </a:endParaRPr>
          </a:p>
          <a:p>
            <a:pPr marL="57150" lvl="0" indent="0">
              <a:buNone/>
              <a:defRPr/>
            </a:pPr>
            <a:endParaRPr/>
          </a:p>
          <a:p>
            <a:pPr lvl="0">
              <a:defRPr/>
            </a:pPr>
            <a:r>
              <a:rPr/>
              <a:t>Hubs y Autoridades:</a:t>
            </a:r>
            <a:endParaRPr/>
          </a:p>
          <a:p>
            <a:pPr marL="400050" lvl="1" indent="0">
              <a:buNone/>
              <a:defRPr/>
            </a:pPr>
            <a:r>
              <a:rPr>
                <a:latin typeface="Courier New"/>
                <a:ea typeface="Courier New"/>
              </a:rPr>
              <a:t>H,A = nx.hits(G)</a:t>
            </a:r>
            <a:endParaRPr>
              <a:latin typeface="Courier New"/>
              <a:ea typeface="Courier New"/>
            </a:endParaRPr>
          </a:p>
          <a:p>
            <a:pPr marL="457200" lvl="1" indent="0"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94367" y="533818"/>
            <a:ext cx="9344024" cy="5638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b="1"/>
              <a:t>CENTRALIDAD DE GRADO</a:t>
            </a:r>
            <a:endParaRPr b="1"/>
          </a:p>
        </p:txBody>
      </p:sp>
      <p:sp>
        <p:nvSpPr>
          <p:cNvPr id="5" name="Marcador de texto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027" y="1361912"/>
            <a:ext cx="8159769" cy="478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no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957335" y="2124807"/>
            <a:ext cx="7877174" cy="345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Para grafos no dirigidos</a:t>
            </a:r>
            <a:endParaRPr b="1"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69888" y="2428875"/>
            <a:ext cx="8848723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530211" y="883949"/>
            <a:ext cx="4335023" cy="4947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</Application>
  <PresentationFormat>On-screen Show (4:3)</PresentationFormat>
  <Paragraphs>0</Paragraphs>
  <Slides>32</Slides>
  <Notes>32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0</LinksUpToDate>
  <SharedDoc>0</SharedDoc>
  <HyperlinksChanged>0</HyperlinksChanged>
  <AppVersion>3.0000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/>
  <cp:lastModifiedBy/>
</cp:coreProperties>
</file>